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21"/>
  </p:notesMasterIdLst>
  <p:sldIdLst>
    <p:sldId id="256" r:id="rId2"/>
    <p:sldId id="264" r:id="rId3"/>
    <p:sldId id="284" r:id="rId4"/>
    <p:sldId id="258" r:id="rId5"/>
    <p:sldId id="276" r:id="rId6"/>
    <p:sldId id="273" r:id="rId7"/>
    <p:sldId id="267" r:id="rId8"/>
    <p:sldId id="268" r:id="rId9"/>
    <p:sldId id="277" r:id="rId10"/>
    <p:sldId id="263" r:id="rId11"/>
    <p:sldId id="271" r:id="rId12"/>
    <p:sldId id="265" r:id="rId13"/>
    <p:sldId id="278" r:id="rId14"/>
    <p:sldId id="279" r:id="rId15"/>
    <p:sldId id="280" r:id="rId16"/>
    <p:sldId id="281" r:id="rId17"/>
    <p:sldId id="282" r:id="rId18"/>
    <p:sldId id="269" r:id="rId19"/>
    <p:sldId id="283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Cambria Math" panose="02040503050406030204" pitchFamily="18" charset="0"/>
      <p:regular r:id="rId30"/>
    </p:embeddedFont>
    <p:embeddedFont>
      <p:font typeface="Economica" panose="020B0604020202020204" charset="0"/>
      <p:regular r:id="rId31"/>
      <p:bold r:id="rId32"/>
      <p:italic r:id="rId33"/>
      <p:boldItalic r:id="rId34"/>
    </p:embeddedFont>
    <p:embeddedFont>
      <p:font typeface="Merriweather" panose="020B0604020202020204" charset="0"/>
      <p:regular r:id="rId35"/>
      <p:bold r:id="rId36"/>
      <p:italic r:id="rId37"/>
      <p:boldItalic r:id="rId38"/>
    </p:embeddedFont>
    <p:embeddedFont>
      <p:font typeface="Open Sans" panose="020B0604020202020204" charset="0"/>
      <p:regular r:id="rId39"/>
      <p:bold r:id="rId40"/>
      <p:italic r:id="rId41"/>
      <p:boldItalic r:id="rId42"/>
    </p:embeddedFont>
    <p:embeddedFont>
      <p:font typeface="Playfair Display" panose="020B0604020202020204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gJS4PEXGDzMezqmLPkZGLOEpWu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7C3DAA4-D405-4AD8-879A-3A4C94C115C9}">
  <a:tblStyle styleId="{77C3DAA4-D405-4AD8-879A-3A4C94C115C9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79976" autoAdjust="0"/>
  </p:normalViewPr>
  <p:slideViewPr>
    <p:cSldViewPr snapToGrid="0">
      <p:cViewPr varScale="1">
        <p:scale>
          <a:sx n="77" d="100"/>
          <a:sy n="77" d="100"/>
        </p:scale>
        <p:origin x="127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64642ec4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64642ec4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4724d1e2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64724d1e2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4724d1e2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64724d1e2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2291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4724d1e2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64724d1e2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4724d1e2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64724d1e2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725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4724d1e2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64724d1e2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2455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4724d1e2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64724d1e2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518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4724d1e24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64724d1e24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82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64724d1e2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64724d1e24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762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64724d1e24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64724d1e24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4724d1e2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4724d1e2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411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4724d1e2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4724d1e2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8046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4724d1e2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4724d1e2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351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64724d1e2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g64724d1e2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4724d1e2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4724d1e2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Here we visualize the steps taken in order to process the raw output from LIGO; data from the instrument is taken, calibrated in order to take into account the errors that may be present in the instrument or any environment based conditions.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light intensity is convoluted with a time dependent calibration filter to produce the strain data h(t)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Once the strain of the signal is produced, the coherent wave burst pipeline and/or matched filtering techniques can be used to extract gravitational wave information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32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64724d1e2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64724d1e2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My study involves taking a look at the impact calibration errors have when processing the signal from LIGO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By taking our strain data from the time domain and passing it into the frequency space using a Fourier Transform we are then able to distorted the signal in both frequency phase and amplitude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9393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64724d1e2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64724d1e2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64724d1e2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64724d1e2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64724d1e24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64724d1e24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623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64642ec44e_0_148"/>
          <p:cNvSpPr/>
          <p:nvPr/>
        </p:nvSpPr>
        <p:spPr>
          <a:xfrm>
            <a:off x="3658683" y="1008933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1" name="Google Shape;161;g64642ec44e_0_148"/>
          <p:cNvSpPr/>
          <p:nvPr/>
        </p:nvSpPr>
        <p:spPr>
          <a:xfrm rot="10800000">
            <a:off x="7091169" y="4355671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2" name="Google Shape;162;g64642ec44e_0_148"/>
          <p:cNvSpPr txBox="1">
            <a:spLocks noGrp="1"/>
          </p:cNvSpPr>
          <p:nvPr>
            <p:ph type="ctrTitle"/>
          </p:nvPr>
        </p:nvSpPr>
        <p:spPr>
          <a:xfrm>
            <a:off x="4059600" y="1925674"/>
            <a:ext cx="4072800" cy="2049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64642ec44e_0_148"/>
          <p:cNvSpPr txBox="1">
            <a:spLocks noGrp="1"/>
          </p:cNvSpPr>
          <p:nvPr>
            <p:ph type="subTitle" idx="1"/>
          </p:nvPr>
        </p:nvSpPr>
        <p:spPr>
          <a:xfrm>
            <a:off x="4059600" y="4155440"/>
            <a:ext cx="4072800" cy="935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Economica"/>
              <a:buNone/>
              <a:defRPr sz="28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64" name="Google Shape;164;g64642ec44e_0_14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4642ec44e_0_190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g64642ec44e_0_190"/>
          <p:cNvSpPr txBox="1">
            <a:spLocks noGrp="1"/>
          </p:cNvSpPr>
          <p:nvPr>
            <p:ph type="title" hasCustomPrompt="1"/>
          </p:nvPr>
        </p:nvSpPr>
        <p:spPr>
          <a:xfrm>
            <a:off x="415600" y="1276167"/>
            <a:ext cx="11360700" cy="283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300"/>
              <a:buNone/>
              <a:defRPr sz="213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4" name="Google Shape;204;g64642ec44e_0_190"/>
          <p:cNvSpPr txBox="1">
            <a:spLocks noGrp="1"/>
          </p:cNvSpPr>
          <p:nvPr>
            <p:ph type="body" idx="1"/>
          </p:nvPr>
        </p:nvSpPr>
        <p:spPr>
          <a:xfrm>
            <a:off x="415600" y="4216000"/>
            <a:ext cx="11360700" cy="142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g64642ec44e_0_19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4642ec44e_0_19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6261566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4642ec44e_0_154"/>
          <p:cNvSpPr/>
          <p:nvPr/>
        </p:nvSpPr>
        <p:spPr>
          <a:xfrm flipH="1">
            <a:off x="10127953" y="613633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7" name="Google Shape;167;g64642ec44e_0_154"/>
          <p:cNvSpPr/>
          <p:nvPr/>
        </p:nvSpPr>
        <p:spPr>
          <a:xfrm rot="10800000" flipH="1">
            <a:off x="621900" y="4744471"/>
            <a:ext cx="1442131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68" name="Google Shape;168;g64642ec44e_0_154"/>
          <p:cNvSpPr txBox="1">
            <a:spLocks noGrp="1"/>
          </p:cNvSpPr>
          <p:nvPr>
            <p:ph type="title"/>
          </p:nvPr>
        </p:nvSpPr>
        <p:spPr>
          <a:xfrm>
            <a:off x="1031600" y="2408600"/>
            <a:ext cx="10128900" cy="2040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64642ec44e_0_15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64642ec44e_0_159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64642ec44e_0_159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700" cy="110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64642ec44e_0_159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700" cy="447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74" name="Google Shape;174;g64642ec44e_0_15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4642ec44e_0_164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700" cy="110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64642ec44e_0_164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5333100" cy="447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8" name="Google Shape;178;g64642ec44e_0_164"/>
          <p:cNvSpPr txBox="1">
            <a:spLocks noGrp="1"/>
          </p:cNvSpPr>
          <p:nvPr>
            <p:ph type="body" idx="2"/>
          </p:nvPr>
        </p:nvSpPr>
        <p:spPr>
          <a:xfrm>
            <a:off x="6443200" y="1633633"/>
            <a:ext cx="5333100" cy="4472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9" name="Google Shape;179;g64642ec44e_0_16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4642ec44e_0_169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700" cy="11085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64642ec44e_0_16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64642ec44e_0_172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85" name="Google Shape;185;g64642ec44e_0_172"/>
          <p:cNvSpPr txBox="1">
            <a:spLocks noGrp="1"/>
          </p:cNvSpPr>
          <p:nvPr>
            <p:ph type="body" idx="1"/>
          </p:nvPr>
        </p:nvSpPr>
        <p:spPr>
          <a:xfrm>
            <a:off x="415600" y="1865867"/>
            <a:ext cx="3744000" cy="37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86" name="Google Shape;186;g64642ec44e_0_17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4642ec44e_0_176"/>
          <p:cNvSpPr/>
          <p:nvPr/>
        </p:nvSpPr>
        <p:spPr>
          <a:xfrm>
            <a:off x="0" y="6727600"/>
            <a:ext cx="12192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64642ec44e_0_17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78384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190" name="Google Shape;190;g64642ec44e_0_17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64642ec44e_0_180"/>
          <p:cNvSpPr/>
          <p:nvPr/>
        </p:nvSpPr>
        <p:spPr>
          <a:xfrm>
            <a:off x="6096000" y="-33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93" name="Google Shape;193;g64642ec44e_0_180"/>
          <p:cNvCxnSpPr/>
          <p:nvPr/>
        </p:nvCxnSpPr>
        <p:spPr>
          <a:xfrm>
            <a:off x="6706233" y="5994000"/>
            <a:ext cx="624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4" name="Google Shape;194;g64642ec44e_0_180"/>
          <p:cNvSpPr txBox="1">
            <a:spLocks noGrp="1"/>
          </p:cNvSpPr>
          <p:nvPr>
            <p:ph type="title"/>
          </p:nvPr>
        </p:nvSpPr>
        <p:spPr>
          <a:xfrm>
            <a:off x="354000" y="1239033"/>
            <a:ext cx="5393700" cy="2381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6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g64642ec44e_0_180"/>
          <p:cNvSpPr txBox="1">
            <a:spLocks noGrp="1"/>
          </p:cNvSpPr>
          <p:nvPr>
            <p:ph type="subTitle" idx="1"/>
          </p:nvPr>
        </p:nvSpPr>
        <p:spPr>
          <a:xfrm>
            <a:off x="354000" y="3692001"/>
            <a:ext cx="5393700" cy="2098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96" name="Google Shape;196;g64642ec44e_0_180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  <a:defRPr>
                <a:solidFill>
                  <a:schemeClr val="lt1"/>
                </a:solidFill>
              </a:defRPr>
            </a:lvl1pPr>
            <a:lvl2pPr marL="914400" lvl="1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900"/>
              <a:buChar char="○"/>
              <a:defRPr>
                <a:solidFill>
                  <a:schemeClr val="lt1"/>
                </a:solidFill>
              </a:defRPr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g64642ec44e_0_18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4642ec44e_0_187"/>
          <p:cNvSpPr txBox="1">
            <a:spLocks noGrp="1"/>
          </p:cNvSpPr>
          <p:nvPr>
            <p:ph type="body" idx="1"/>
          </p:nvPr>
        </p:nvSpPr>
        <p:spPr>
          <a:xfrm>
            <a:off x="426000" y="5625233"/>
            <a:ext cx="7998300" cy="798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Economica"/>
              <a:buNone/>
              <a:defRPr sz="32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200" name="Google Shape;200;g64642ec44e_0_18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4642ec44e_0_144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7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57" name="Google Shape;157;g64642ec44e_0_144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700" cy="4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"/>
              <a:buChar char="●"/>
              <a:defRPr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○"/>
              <a:defRPr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■"/>
              <a:defRPr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●"/>
              <a:defRPr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○"/>
              <a:defRPr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■"/>
              <a:defRPr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●"/>
              <a:defRPr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Open Sans"/>
              <a:buChar char="○"/>
              <a:defRPr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Open Sans"/>
              <a:buChar char="■"/>
              <a:defRPr sz="1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8" name="Google Shape;158;g64642ec44e_0_14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64642ec44e_0_0"/>
          <p:cNvPicPr preferRelativeResize="0"/>
          <p:nvPr/>
        </p:nvPicPr>
        <p:blipFill rotWithShape="1">
          <a:blip r:embed="rId3">
            <a:alphaModFix/>
          </a:blip>
          <a:srcRect b="29686"/>
          <a:stretch/>
        </p:blipFill>
        <p:spPr>
          <a:xfrm>
            <a:off x="0" y="0"/>
            <a:ext cx="12192000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64642ec44e_0_0"/>
          <p:cNvSpPr/>
          <p:nvPr/>
        </p:nvSpPr>
        <p:spPr>
          <a:xfrm>
            <a:off x="0" y="1962211"/>
            <a:ext cx="12192000" cy="29520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64642ec44e_0_0"/>
          <p:cNvSpPr txBox="1">
            <a:spLocks noGrp="1"/>
          </p:cNvSpPr>
          <p:nvPr>
            <p:ph type="body" idx="4294967295"/>
          </p:nvPr>
        </p:nvSpPr>
        <p:spPr>
          <a:xfrm>
            <a:off x="0" y="2148575"/>
            <a:ext cx="12192000" cy="1748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Laser Interferometers' Calibration Errors In Gravitational Waves From Core Collapse Supernovae  </a:t>
            </a:r>
            <a:endParaRPr sz="36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74" name="Google Shape;274;g64642ec44e_0_0"/>
          <p:cNvSpPr txBox="1"/>
          <p:nvPr/>
        </p:nvSpPr>
        <p:spPr>
          <a:xfrm>
            <a:off x="2086350" y="4110300"/>
            <a:ext cx="80193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it-IT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Collaborators: B. Ratto, A. Gribovsky, A. Mauricio, M. Szczepanczyk &amp; M. Zanolin</a:t>
            </a:r>
            <a:endParaRPr lang="it-IT"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lvl="0" algn="ctr"/>
            <a:endParaRPr lang="it-IT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cxnSp>
        <p:nvCxnSpPr>
          <p:cNvPr id="275" name="Google Shape;275;g64642ec44e_0_0"/>
          <p:cNvCxnSpPr/>
          <p:nvPr/>
        </p:nvCxnSpPr>
        <p:spPr>
          <a:xfrm>
            <a:off x="1236750" y="3896675"/>
            <a:ext cx="9718500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724d1e24_0_87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64724d1e24_0_87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Binary Neutron Star Merger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1E10E-0CD6-4988-B78D-453C06321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117" y="1612165"/>
            <a:ext cx="10072116" cy="4752394"/>
          </a:xfrm>
          <a:prstGeom prst="rect">
            <a:avLst/>
          </a:prstGeom>
        </p:spPr>
      </p:pic>
      <p:sp>
        <p:nvSpPr>
          <p:cNvPr id="7" name="Google Shape;283;g64724d1e24_0_0">
            <a:extLst>
              <a:ext uri="{FF2B5EF4-FFF2-40B4-BE49-F238E27FC236}">
                <a16:creationId xmlns:a16="http://schemas.microsoft.com/office/drawing/2014/main" id="{651C347D-AE22-4A4A-8A82-64946F444661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724d1e24_0_87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64724d1e24_0_87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Supernova Simulated Event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520896-01EA-4FA1-8F4F-26D55CC523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37" y="1610769"/>
            <a:ext cx="10803326" cy="4755187"/>
          </a:xfrm>
          <a:prstGeom prst="rect">
            <a:avLst/>
          </a:prstGeom>
        </p:spPr>
      </p:pic>
      <p:sp>
        <p:nvSpPr>
          <p:cNvPr id="7" name="Google Shape;283;g64724d1e24_0_0">
            <a:extLst>
              <a:ext uri="{FF2B5EF4-FFF2-40B4-BE49-F238E27FC236}">
                <a16:creationId xmlns:a16="http://schemas.microsoft.com/office/drawing/2014/main" id="{EDAC6520-529D-41F1-BD58-BD822F9ED5B9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29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724d1e24_0_31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64724d1e24_0_31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Coherent Wave Burst (cWB)</a:t>
            </a:r>
            <a:endParaRPr sz="4800"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4" name="Google Shape;374;g64724d1e24_0_31"/>
          <p:cNvSpPr txBox="1"/>
          <p:nvPr/>
        </p:nvSpPr>
        <p:spPr>
          <a:xfrm>
            <a:off x="497675" y="1778400"/>
            <a:ext cx="5910600" cy="45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Process Description:</a:t>
            </a:r>
            <a:endParaRPr sz="24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✦"/>
            </a:pPr>
            <a:r>
              <a:rPr lang="en-US" sz="1800" dirty="0" err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cWB</a:t>
            </a: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collects incoming data and constrains it to the maximum likelihood conditions under one coherent statistic.</a:t>
            </a:r>
            <a:endParaRPr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✦"/>
            </a:pPr>
            <a:r>
              <a:rPr lang="en-US" sz="1800" dirty="0" err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cWB’s</a:t>
            </a: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detections are dependent on the total signal to noise (SNR) ratio of the GW signal detected in the network.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ctr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376" name="Google Shape;376;g64724d1e24_0_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4475" y="2011600"/>
            <a:ext cx="5478924" cy="410919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3;g64724d1e24_0_0">
            <a:extLst>
              <a:ext uri="{FF2B5EF4-FFF2-40B4-BE49-F238E27FC236}">
                <a16:creationId xmlns:a16="http://schemas.microsoft.com/office/drawing/2014/main" id="{6F495378-4673-4AA2-B722-F206357E3511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724d1e24_0_31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64724d1e24_0_31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Coherent Wave Burst (cWB)</a:t>
            </a:r>
            <a:endParaRPr sz="4800"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4" name="Google Shape;374;g64724d1e24_0_31"/>
          <p:cNvSpPr txBox="1"/>
          <p:nvPr/>
        </p:nvSpPr>
        <p:spPr>
          <a:xfrm>
            <a:off x="497674" y="1778400"/>
            <a:ext cx="11362851" cy="45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Post-Production: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1500"/>
            </a:pPr>
            <a:endParaRPr lang="en-US"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500"/>
            </a:pP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We are going to produce Gravitational Waveforms with realistic calibration errors and inject them into LIGO noise allowing us to produce the following quantities:</a:t>
            </a:r>
          </a:p>
          <a:p>
            <a:pPr marL="228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Signal-to-Noise Ratios from </a:t>
            </a:r>
            <a:r>
              <a:rPr lang="en-US" sz="1800" dirty="0" err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cWB</a:t>
            </a: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lvl="0">
              <a:lnSpc>
                <a:spcPct val="115000"/>
              </a:lnSpc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Cross Correlation Coefficient from </a:t>
            </a:r>
            <a:r>
              <a:rPr lang="en-US" sz="1800" dirty="0" err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cWB</a:t>
            </a: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Fitting factor between the reconstructed and injected waveform from </a:t>
            </a:r>
            <a:r>
              <a:rPr lang="en-US" sz="1800" dirty="0" err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cWB</a:t>
            </a: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228600"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✦"/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ctr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6" name="Google Shape;283;g64724d1e24_0_0">
            <a:extLst>
              <a:ext uri="{FF2B5EF4-FFF2-40B4-BE49-F238E27FC236}">
                <a16:creationId xmlns:a16="http://schemas.microsoft.com/office/drawing/2014/main" id="{0B8451DA-C336-41DE-AD7B-BBE401B16002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0064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724d1e24_0_31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64724d1e24_0_31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Signal-to-Noise Ratio (SNR)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327751-0DDE-4E81-BB58-530570412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198" y="3673095"/>
            <a:ext cx="3143718" cy="12694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FEBC0D-3E07-40A6-814A-E36AAAE89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270" y="3429000"/>
            <a:ext cx="3477262" cy="1807361"/>
          </a:xfrm>
          <a:prstGeom prst="rect">
            <a:avLst/>
          </a:prstGeom>
        </p:spPr>
      </p:pic>
      <p:sp>
        <p:nvSpPr>
          <p:cNvPr id="12" name="Google Shape;374;g64724d1e24_0_31">
            <a:extLst>
              <a:ext uri="{FF2B5EF4-FFF2-40B4-BE49-F238E27FC236}">
                <a16:creationId xmlns:a16="http://schemas.microsoft.com/office/drawing/2014/main" id="{A0B9D0B3-4ECA-4118-80B8-EE9CFC4E4BF6}"/>
              </a:ext>
            </a:extLst>
          </p:cNvPr>
          <p:cNvSpPr txBox="1"/>
          <p:nvPr/>
        </p:nvSpPr>
        <p:spPr>
          <a:xfrm>
            <a:off x="595699" y="2054938"/>
            <a:ext cx="11362851" cy="112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>
              <a:lnSpc>
                <a:spcPct val="115000"/>
              </a:lnSpc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The signal-to-noise ratio (SNR) indicates how much of the gravitational wave signal is present within a given noise spectral density; ergo a higher SNR indicates a larger probability of a signal being present within a set of data</a:t>
            </a:r>
          </a:p>
        </p:txBody>
      </p:sp>
      <p:sp>
        <p:nvSpPr>
          <p:cNvPr id="9" name="Google Shape;283;g64724d1e24_0_0">
            <a:extLst>
              <a:ext uri="{FF2B5EF4-FFF2-40B4-BE49-F238E27FC236}">
                <a16:creationId xmlns:a16="http://schemas.microsoft.com/office/drawing/2014/main" id="{7328DC49-C679-4AB4-86D1-B241AA91CCDA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13728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64724d1e24_0_31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64724d1e24_0_31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Cross Correlation Coefficient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4" name="Google Shape;374;g64724d1e24_0_31"/>
          <p:cNvSpPr txBox="1"/>
          <p:nvPr/>
        </p:nvSpPr>
        <p:spPr>
          <a:xfrm>
            <a:off x="595699" y="2054938"/>
            <a:ext cx="11362851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>
              <a:lnSpc>
                <a:spcPct val="115000"/>
              </a:lnSpc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The cross correlation coefficient (cc) lies between -1 and 1, inclusive; a value of 1 means that the two series are completely correlated, while a value of -1 means that the series are completely negatively correlated. A value near zero means that the series are uncorrelated.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ctr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32014-79D7-4194-9B23-6F0A26C402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 b="32500"/>
          <a:stretch/>
        </p:blipFill>
        <p:spPr>
          <a:xfrm>
            <a:off x="3682836" y="3486458"/>
            <a:ext cx="4826328" cy="14928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B46CD7-FDA8-4E62-BECA-95FC326F7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642"/>
          <a:stretch/>
        </p:blipFill>
        <p:spPr>
          <a:xfrm>
            <a:off x="1269672" y="5052401"/>
            <a:ext cx="9652656" cy="715617"/>
          </a:xfrm>
          <a:prstGeom prst="rect">
            <a:avLst/>
          </a:prstGeom>
        </p:spPr>
      </p:pic>
      <p:sp>
        <p:nvSpPr>
          <p:cNvPr id="8" name="Google Shape;283;g64724d1e24_0_0">
            <a:extLst>
              <a:ext uri="{FF2B5EF4-FFF2-40B4-BE49-F238E27FC236}">
                <a16:creationId xmlns:a16="http://schemas.microsoft.com/office/drawing/2014/main" id="{D25D92F2-975B-4BB6-8FF1-F8BAC572551B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987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6FD46E4-7844-4537-8B87-72239C324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923"/>
          <a:stretch/>
        </p:blipFill>
        <p:spPr>
          <a:xfrm>
            <a:off x="6277124" y="3605435"/>
            <a:ext cx="4640346" cy="986842"/>
          </a:xfrm>
          <a:prstGeom prst="rect">
            <a:avLst/>
          </a:prstGeom>
        </p:spPr>
      </p:pic>
      <p:sp>
        <p:nvSpPr>
          <p:cNvPr id="8" name="Google Shape;374;g64724d1e24_0_31">
            <a:extLst>
              <a:ext uri="{FF2B5EF4-FFF2-40B4-BE49-F238E27FC236}">
                <a16:creationId xmlns:a16="http://schemas.microsoft.com/office/drawing/2014/main" id="{FAB8138F-4F6E-454D-8E11-FA903F95EC44}"/>
              </a:ext>
            </a:extLst>
          </p:cNvPr>
          <p:cNvSpPr txBox="1"/>
          <p:nvPr/>
        </p:nvSpPr>
        <p:spPr>
          <a:xfrm>
            <a:off x="595699" y="2054938"/>
            <a:ext cx="11362851" cy="14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228600" lvl="0">
              <a:lnSpc>
                <a:spcPct val="115000"/>
              </a:lnSpc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The fitting factor (FF) indicated how well an injected distorted waveform matches the reconstructed waveform </a:t>
            </a:r>
            <a:r>
              <a:rPr lang="en-US" sz="1800" dirty="0" err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cWB</a:t>
            </a:r>
            <a:r>
              <a:rPr lang="en-US" sz="18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 produces. The FF is a scalar measure ranging from 0 to 1, such a process takes into account spectral noise density. </a:t>
            </a: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500"/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  <a:buSzPts val="1500"/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lvl="0">
              <a:lnSpc>
                <a:spcPct val="115000"/>
              </a:lnSpc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lvl="0" algn="ctr">
              <a:spcBef>
                <a:spcPts val="2100"/>
              </a:spcBef>
              <a:buClr>
                <a:schemeClr val="dk1"/>
              </a:buClr>
              <a:buSzPts val="1500"/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72" name="Google Shape;372;g64724d1e24_0_31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64724d1e24_0_31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Fitting Factor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0506E7-324F-4377-A66D-6578A42B63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567"/>
          <a:stretch/>
        </p:blipFill>
        <p:spPr>
          <a:xfrm>
            <a:off x="2237009" y="3539494"/>
            <a:ext cx="4640346" cy="1118724"/>
          </a:xfrm>
          <a:prstGeom prst="rect">
            <a:avLst/>
          </a:prstGeom>
        </p:spPr>
      </p:pic>
      <p:sp>
        <p:nvSpPr>
          <p:cNvPr id="10" name="Google Shape;283;g64724d1e24_0_0">
            <a:extLst>
              <a:ext uri="{FF2B5EF4-FFF2-40B4-BE49-F238E27FC236}">
                <a16:creationId xmlns:a16="http://schemas.microsoft.com/office/drawing/2014/main" id="{78CCAEF7-34F3-43D6-B425-B104057D954F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655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4724d1e24_0_72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64724d1e24_0_72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Spectrogram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25" name="Google Shape;425;g64724d1e24_0_72"/>
          <p:cNvSpPr txBox="1"/>
          <p:nvPr/>
        </p:nvSpPr>
        <p:spPr>
          <a:xfrm>
            <a:off x="1449475" y="1549800"/>
            <a:ext cx="4406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Undistorted Simulated</a:t>
            </a:r>
            <a:endParaRPr sz="16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26" name="Google Shape;426;g64724d1e24_0_72"/>
          <p:cNvSpPr txBox="1"/>
          <p:nvPr/>
        </p:nvSpPr>
        <p:spPr>
          <a:xfrm>
            <a:off x="6665000" y="1549800"/>
            <a:ext cx="4406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10% Amplitude &amp; Phase Error</a:t>
            </a: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154071-51FB-4DC9-946D-AB7E71A1F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07" y="2287542"/>
            <a:ext cx="5228968" cy="37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350DFE-7749-4E82-AC39-7569F90C5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638" y="2287543"/>
            <a:ext cx="5228968" cy="3757500"/>
          </a:xfrm>
          <a:prstGeom prst="rect">
            <a:avLst/>
          </a:prstGeom>
        </p:spPr>
      </p:pic>
      <p:sp>
        <p:nvSpPr>
          <p:cNvPr id="10" name="Google Shape;283;g64724d1e24_0_0">
            <a:extLst>
              <a:ext uri="{FF2B5EF4-FFF2-40B4-BE49-F238E27FC236}">
                <a16:creationId xmlns:a16="http://schemas.microsoft.com/office/drawing/2014/main" id="{8990CDDB-94D5-41FE-9022-D26D3A60D32C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2349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64724d1e24_0_72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64724d1e24_0_72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Efficiency vs. Distance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23" name="Google Shape;423;g64724d1e24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388" y="2290500"/>
            <a:ext cx="4860863" cy="376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g64724d1e24_0_72"/>
          <p:cNvSpPr txBox="1"/>
          <p:nvPr/>
        </p:nvSpPr>
        <p:spPr>
          <a:xfrm>
            <a:off x="1449475" y="1549800"/>
            <a:ext cx="4406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Undistorted Simulated</a:t>
            </a:r>
            <a:endParaRPr sz="16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26" name="Google Shape;426;g64724d1e24_0_72"/>
          <p:cNvSpPr txBox="1"/>
          <p:nvPr/>
        </p:nvSpPr>
        <p:spPr>
          <a:xfrm>
            <a:off x="6665000" y="1549800"/>
            <a:ext cx="4406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10% Amplitude &amp; Phase Error</a:t>
            </a: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E6F18C-7C5E-4CF2-8390-4AE1DF1370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289" y="2298428"/>
            <a:ext cx="4896122" cy="3790825"/>
          </a:xfrm>
          <a:prstGeom prst="rect">
            <a:avLst/>
          </a:prstGeom>
        </p:spPr>
      </p:pic>
      <p:sp>
        <p:nvSpPr>
          <p:cNvPr id="10" name="Google Shape;283;g64724d1e24_0_0">
            <a:extLst>
              <a:ext uri="{FF2B5EF4-FFF2-40B4-BE49-F238E27FC236}">
                <a16:creationId xmlns:a16="http://schemas.microsoft.com/office/drawing/2014/main" id="{B9FC22E2-A0E2-4A50-BC88-324A8DD648A7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74;g64724d1e24_0_31">
            <a:extLst>
              <a:ext uri="{FF2B5EF4-FFF2-40B4-BE49-F238E27FC236}">
                <a16:creationId xmlns:a16="http://schemas.microsoft.com/office/drawing/2014/main" id="{FA1E9EA6-5A56-49EF-B12D-33010F443968}"/>
              </a:ext>
            </a:extLst>
          </p:cNvPr>
          <p:cNvSpPr txBox="1"/>
          <p:nvPr/>
        </p:nvSpPr>
        <p:spPr>
          <a:xfrm>
            <a:off x="-1" y="5380030"/>
            <a:ext cx="6250848" cy="1477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1600"/>
              </a:spcAft>
            </a:pPr>
            <a:r>
              <a:rPr lang="fr-FR" dirty="0">
                <a:solidFill>
                  <a:srgbClr val="434343"/>
                </a:solidFill>
                <a:latin typeface="Merriweather" panose="020B0604020202020204" charset="0"/>
              </a:rPr>
              <a:t>Contact information:</a:t>
            </a:r>
            <a:endParaRPr lang="fr-FR" dirty="0"/>
          </a:p>
          <a:p>
            <a:pPr algn="ctr">
              <a:spcAft>
                <a:spcPts val="1600"/>
              </a:spcAft>
            </a:pPr>
            <a:r>
              <a:rPr lang="fr-FR" dirty="0">
                <a:solidFill>
                  <a:srgbClr val="434343"/>
                </a:solidFill>
                <a:latin typeface="Merriweather" panose="020B0604020202020204" charset="0"/>
              </a:rPr>
              <a:t>Brad Ratto</a:t>
            </a:r>
            <a:endParaRPr lang="fr-FR" dirty="0"/>
          </a:p>
          <a:p>
            <a:pPr algn="ctr">
              <a:spcAft>
                <a:spcPts val="1600"/>
              </a:spcAft>
            </a:pPr>
            <a:r>
              <a:rPr lang="fr-FR" dirty="0">
                <a:solidFill>
                  <a:srgbClr val="434343"/>
                </a:solidFill>
                <a:latin typeface="Merriweather" panose="020B0604020202020204" charset="0"/>
              </a:rPr>
              <a:t>rattob@my.erau.edu</a:t>
            </a:r>
            <a:endParaRPr lang="fr-FR" dirty="0"/>
          </a:p>
          <a:p>
            <a:br>
              <a:rPr lang="fr-FR" sz="1800" dirty="0"/>
            </a:br>
            <a:endParaRPr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0B1B4A-2766-403E-8136-E944CB6C13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03"/>
          <a:stretch/>
        </p:blipFill>
        <p:spPr>
          <a:xfrm>
            <a:off x="6250848" y="0"/>
            <a:ext cx="5941152" cy="6858000"/>
          </a:xfrm>
          <a:prstGeom prst="rect">
            <a:avLst/>
          </a:prstGeom>
        </p:spPr>
      </p:pic>
      <p:sp>
        <p:nvSpPr>
          <p:cNvPr id="13" name="Google Shape;421;g64724d1e24_0_72">
            <a:extLst>
              <a:ext uri="{FF2B5EF4-FFF2-40B4-BE49-F238E27FC236}">
                <a16:creationId xmlns:a16="http://schemas.microsoft.com/office/drawing/2014/main" id="{6072AAB3-19FB-4793-9E8C-D21B50D91FD9}"/>
              </a:ext>
            </a:extLst>
          </p:cNvPr>
          <p:cNvSpPr txBox="1">
            <a:spLocks/>
          </p:cNvSpPr>
          <p:nvPr/>
        </p:nvSpPr>
        <p:spPr>
          <a:xfrm>
            <a:off x="0" y="229325"/>
            <a:ext cx="6250847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Economica"/>
              <a:buNone/>
              <a:defRPr sz="5600" b="0" i="0" u="none" strike="noStrike" cap="none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algn="ctr"/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Questions?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C5C6C4-EC85-4A86-A87C-BD074EE7EF4B}"/>
              </a:ext>
            </a:extLst>
          </p:cNvPr>
          <p:cNvSpPr/>
          <p:nvPr/>
        </p:nvSpPr>
        <p:spPr>
          <a:xfrm>
            <a:off x="359228" y="1642800"/>
            <a:ext cx="5891619" cy="147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500"/>
            </a:pPr>
            <a:r>
              <a:rPr lang="en-US" sz="2000" dirty="0">
                <a:latin typeface="Cambria Math"/>
                <a:ea typeface="Cambria Math"/>
                <a:cs typeface="Cambria Math"/>
                <a:sym typeface="Cambria Math"/>
              </a:rPr>
              <a:t>The goal of this project is to quantify the impact of calibration errors on reconstructed gravitational waves from core collapse supernovae which are detected by using laser interferometers</a:t>
            </a:r>
          </a:p>
        </p:txBody>
      </p:sp>
    </p:spTree>
    <p:extLst>
      <p:ext uri="{BB962C8B-B14F-4D97-AF65-F5344CB8AC3E}">
        <p14:creationId xmlns:p14="http://schemas.microsoft.com/office/powerpoint/2010/main" val="241871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437;g478acb3bef_0_1489">
            <a:extLst>
              <a:ext uri="{FF2B5EF4-FFF2-40B4-BE49-F238E27FC236}">
                <a16:creationId xmlns:a16="http://schemas.microsoft.com/office/drawing/2014/main" id="{0FAB0D93-3791-491C-BFD4-1DD40D2DD9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864" r="7510"/>
          <a:stretch/>
        </p:blipFill>
        <p:spPr>
          <a:xfrm>
            <a:off x="6250850" y="0"/>
            <a:ext cx="594115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374;g64724d1e24_0_31">
            <a:extLst>
              <a:ext uri="{FF2B5EF4-FFF2-40B4-BE49-F238E27FC236}">
                <a16:creationId xmlns:a16="http://schemas.microsoft.com/office/drawing/2014/main" id="{A50D883F-EFF0-49D9-9088-02C95C20194D}"/>
              </a:ext>
            </a:extLst>
          </p:cNvPr>
          <p:cNvSpPr txBox="1"/>
          <p:nvPr/>
        </p:nvSpPr>
        <p:spPr>
          <a:xfrm>
            <a:off x="342825" y="244037"/>
            <a:ext cx="5753175" cy="6298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500"/>
            </a:pP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The goal of this project is to quantify the impact of calibration errors on reconstructed gravitational waves from core collapse supernovae which are detected by using laser interferometers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1500"/>
            </a:pPr>
            <a:endParaRPr lang="en-US" sz="20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500"/>
            </a:pP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Results from this study can also impact the reconstruction of astrophysical parameters including possible violations within General Relativity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ts val="1500"/>
            </a:pPr>
            <a:endParaRPr sz="20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mbria Math"/>
              <a:buChar char="✦"/>
            </a:pP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Introducing Calibration Error </a:t>
            </a:r>
            <a:endParaRPr sz="20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Idiosyncrasies of Applying Calibration Errors for Supernovae </a:t>
            </a: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endParaRPr lang="en-US" sz="20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r>
              <a:rPr lang="en-US" sz="20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Relevant quantities computed by the coherent wave-burst algorithms and matched filters</a:t>
            </a: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endParaRPr lang="en-US"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457200" lvl="0" indent="-228600">
              <a:lnSpc>
                <a:spcPct val="115000"/>
              </a:lnSpc>
              <a:buClr>
                <a:schemeClr val="dk1"/>
              </a:buClr>
              <a:buSzPts val="1800"/>
              <a:buFont typeface="Cambria Math"/>
              <a:buChar char="✦"/>
            </a:pPr>
            <a:endParaRPr sz="18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ctr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</p:spTree>
    <p:extLst>
      <p:ext uri="{BB962C8B-B14F-4D97-AF65-F5344CB8AC3E}">
        <p14:creationId xmlns:p14="http://schemas.microsoft.com/office/powerpoint/2010/main" val="1747472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64724d1e24_0_0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64724d1e24_0_0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What are Core Collapse Supernova?</a:t>
            </a:r>
            <a:endParaRPr sz="4800"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82" name="Google Shape;282;g64724d1e24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1001" y="1569000"/>
            <a:ext cx="6469986" cy="499112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64724d1e24_0_0"/>
          <p:cNvSpPr txBox="1">
            <a:spLocks noGrp="1"/>
          </p:cNvSpPr>
          <p:nvPr>
            <p:ph type="ftr" idx="11"/>
          </p:nvPr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522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ernova_Sim">
            <a:hlinkClick r:id="" action="ppaction://media"/>
            <a:extLst>
              <a:ext uri="{FF2B5EF4-FFF2-40B4-BE49-F238E27FC236}">
                <a16:creationId xmlns:a16="http://schemas.microsoft.com/office/drawing/2014/main" id="{083A6591-7FA1-4CE6-9411-BED2B61E1A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25" end="494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" y="378875"/>
            <a:ext cx="12192000" cy="6096000"/>
          </a:xfrm>
          <a:prstGeom prst="rect">
            <a:avLst/>
          </a:prstGeom>
        </p:spPr>
      </p:pic>
      <p:sp>
        <p:nvSpPr>
          <p:cNvPr id="288" name="Google Shape;288;g64724d1e24_0_9"/>
          <p:cNvSpPr/>
          <p:nvPr/>
        </p:nvSpPr>
        <p:spPr>
          <a:xfrm>
            <a:off x="0" y="6474875"/>
            <a:ext cx="12192000" cy="3832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289" name="Google Shape;289;g64724d1e24_0_9"/>
          <p:cNvGraphicFramePr/>
          <p:nvPr/>
        </p:nvGraphicFramePr>
        <p:xfrm>
          <a:off x="12" y="-2"/>
          <a:ext cx="12192000" cy="370850"/>
        </p:xfrm>
        <a:graphic>
          <a:graphicData uri="http://schemas.openxmlformats.org/drawingml/2006/table">
            <a:tbl>
              <a:tblPr firstRow="1" bandRow="1">
                <a:noFill/>
                <a:tableStyleId>{77C3DAA4-D405-4AD8-879A-3A4C94C115C9}</a:tableStyleId>
              </a:tblPr>
              <a:tblGrid>
                <a:gridCol w="6181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2D Simulation</a:t>
                      </a:r>
                      <a:endParaRPr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780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3D Simulation</a:t>
                      </a:r>
                      <a:endParaRPr dirty="0"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00">
                        <a:alpha val="780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Google Shape;283;g64724d1e24_0_0">
            <a:extLst>
              <a:ext uri="{FF2B5EF4-FFF2-40B4-BE49-F238E27FC236}">
                <a16:creationId xmlns:a16="http://schemas.microsoft.com/office/drawing/2014/main" id="{1597BDA2-2068-46E9-9ED2-81D7F97EF06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 dirty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b="0" i="0" u="none" strike="noStrike" cap="none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64724d1e24_0_16"/>
          <p:cNvSpPr/>
          <p:nvPr/>
        </p:nvSpPr>
        <p:spPr>
          <a:xfrm>
            <a:off x="157018" y="3638112"/>
            <a:ext cx="2580519" cy="933888"/>
          </a:xfrm>
          <a:prstGeom prst="rect">
            <a:avLst/>
          </a:prstGeom>
          <a:solidFill>
            <a:srgbClr val="2F2F2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mbria Math"/>
                <a:ea typeface="Cambria Math"/>
                <a:cs typeface="Cambria Math"/>
                <a:sym typeface="Cambria Math"/>
              </a:rPr>
              <a:t>LIGO Raw Output: Measured as an Optical Intensity I(t)</a:t>
            </a:r>
            <a:endParaRPr sz="1800" b="1" dirty="0">
              <a:solidFill>
                <a:srgbClr val="FFFFFF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57" name="Google Shape;357;g64724d1e24_0_16"/>
          <p:cNvSpPr/>
          <p:nvPr/>
        </p:nvSpPr>
        <p:spPr>
          <a:xfrm>
            <a:off x="3313588" y="3638112"/>
            <a:ext cx="2433900" cy="933888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mbria Math"/>
                <a:ea typeface="Cambria Math"/>
                <a:cs typeface="Cambria Math"/>
                <a:sym typeface="Cambria Math"/>
              </a:rPr>
              <a:t>Calibration </a:t>
            </a:r>
            <a:endParaRPr sz="1800" b="1" dirty="0">
              <a:solidFill>
                <a:srgbClr val="FFFFFF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58" name="Google Shape;358;g64724d1e24_0_16"/>
          <p:cNvSpPr/>
          <p:nvPr/>
        </p:nvSpPr>
        <p:spPr>
          <a:xfrm>
            <a:off x="9454463" y="4338612"/>
            <a:ext cx="2433900" cy="817192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mbria Math"/>
                <a:ea typeface="Cambria Math"/>
                <a:cs typeface="Cambria Math"/>
                <a:sym typeface="Cambria Math"/>
              </a:rPr>
              <a:t>Matched Filtering</a:t>
            </a:r>
            <a:endParaRPr sz="1800" b="1" dirty="0">
              <a:solidFill>
                <a:srgbClr val="FFFFFF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59" name="Google Shape;359;g64724d1e24_0_16"/>
          <p:cNvSpPr/>
          <p:nvPr/>
        </p:nvSpPr>
        <p:spPr>
          <a:xfrm>
            <a:off x="9454462" y="2820920"/>
            <a:ext cx="2433900" cy="817192"/>
          </a:xfrm>
          <a:prstGeom prst="rect">
            <a:avLst/>
          </a:prstGeom>
          <a:solidFill>
            <a:srgbClr val="505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mbria Math"/>
                <a:ea typeface="Cambria Math"/>
                <a:cs typeface="Cambria Math"/>
                <a:sym typeface="Cambria Math"/>
              </a:rPr>
              <a:t>cWB Pipeline</a:t>
            </a:r>
            <a:endParaRPr sz="1800" b="1">
              <a:solidFill>
                <a:srgbClr val="FFFFFF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365" name="Google Shape;365;g64724d1e24_0_16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64724d1e24_0_16"/>
          <p:cNvSpPr txBox="1">
            <a:spLocks noGrp="1"/>
          </p:cNvSpPr>
          <p:nvPr>
            <p:ph type="title" idx="4294967295"/>
          </p:nvPr>
        </p:nvSpPr>
        <p:spPr>
          <a:xfrm>
            <a:off x="2670333" y="257400"/>
            <a:ext cx="7213500" cy="97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Calibration Flowchart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" name="Google Shape;357;g64724d1e24_0_16">
            <a:extLst>
              <a:ext uri="{FF2B5EF4-FFF2-40B4-BE49-F238E27FC236}">
                <a16:creationId xmlns:a16="http://schemas.microsoft.com/office/drawing/2014/main" id="{A1E7D4A7-F204-4627-A226-1DB56E48CA56}"/>
              </a:ext>
            </a:extLst>
          </p:cNvPr>
          <p:cNvSpPr/>
          <p:nvPr/>
        </p:nvSpPr>
        <p:spPr>
          <a:xfrm>
            <a:off x="6323539" y="3638111"/>
            <a:ext cx="2433900" cy="933887"/>
          </a:xfrm>
          <a:prstGeom prst="rect">
            <a:avLst/>
          </a:prstGeom>
          <a:solidFill>
            <a:srgbClr val="4141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FFFFFF"/>
                </a:solidFill>
                <a:latin typeface="Cambria Math"/>
                <a:ea typeface="Cambria Math"/>
                <a:cs typeface="Cambria Math"/>
                <a:sym typeface="Cambria Math"/>
              </a:rPr>
              <a:t>Space-Time Strain h(t)</a:t>
            </a:r>
            <a:endParaRPr sz="1800" b="1" dirty="0">
              <a:solidFill>
                <a:srgbClr val="FFFFFF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2C6F390-9F7B-4BE6-9EC5-90D41B21869F}"/>
              </a:ext>
            </a:extLst>
          </p:cNvPr>
          <p:cNvCxnSpPr>
            <a:cxnSpLocks/>
            <a:stCxn id="356" idx="3"/>
            <a:endCxn id="357" idx="1"/>
          </p:cNvCxnSpPr>
          <p:nvPr/>
        </p:nvCxnSpPr>
        <p:spPr>
          <a:xfrm>
            <a:off x="2737537" y="4105056"/>
            <a:ext cx="5760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B005D3-0CF1-4879-A67C-6897939B4207}"/>
              </a:ext>
            </a:extLst>
          </p:cNvPr>
          <p:cNvCxnSpPr>
            <a:cxnSpLocks/>
            <a:stCxn id="357" idx="3"/>
            <a:endCxn id="14" idx="1"/>
          </p:cNvCxnSpPr>
          <p:nvPr/>
        </p:nvCxnSpPr>
        <p:spPr>
          <a:xfrm flipV="1">
            <a:off x="5747488" y="4105055"/>
            <a:ext cx="57605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9FED7AA9-567E-46B7-814C-60805A11D744}"/>
              </a:ext>
            </a:extLst>
          </p:cNvPr>
          <p:cNvCxnSpPr>
            <a:cxnSpLocks/>
            <a:stCxn id="14" idx="3"/>
            <a:endCxn id="359" idx="1"/>
          </p:cNvCxnSpPr>
          <p:nvPr/>
        </p:nvCxnSpPr>
        <p:spPr>
          <a:xfrm flipV="1">
            <a:off x="8757439" y="3229516"/>
            <a:ext cx="697023" cy="8755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C91102E-A05F-4B3D-98D5-ECDF9D604B44}"/>
              </a:ext>
            </a:extLst>
          </p:cNvPr>
          <p:cNvCxnSpPr>
            <a:cxnSpLocks/>
            <a:stCxn id="14" idx="3"/>
            <a:endCxn id="358" idx="1"/>
          </p:cNvCxnSpPr>
          <p:nvPr/>
        </p:nvCxnSpPr>
        <p:spPr>
          <a:xfrm>
            <a:off x="8757439" y="4105055"/>
            <a:ext cx="697024" cy="64215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283;g64724d1e24_0_0">
            <a:extLst>
              <a:ext uri="{FF2B5EF4-FFF2-40B4-BE49-F238E27FC236}">
                <a16:creationId xmlns:a16="http://schemas.microsoft.com/office/drawing/2014/main" id="{DC4D8263-7EDF-4559-AD02-234E16CBDC59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581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64724d1e24_0_16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64724d1e24_0_16"/>
          <p:cNvSpPr txBox="1">
            <a:spLocks noGrp="1"/>
          </p:cNvSpPr>
          <p:nvPr>
            <p:ph type="title" idx="4294967295"/>
          </p:nvPr>
        </p:nvSpPr>
        <p:spPr>
          <a:xfrm>
            <a:off x="0" y="257400"/>
            <a:ext cx="12191999" cy="978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Calibration Errors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1F2BA-7246-4774-9F0D-803F38C2A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97" y="1597280"/>
            <a:ext cx="10043056" cy="4886645"/>
          </a:xfrm>
          <a:prstGeom prst="rect">
            <a:avLst/>
          </a:prstGeom>
        </p:spPr>
      </p:pic>
      <p:sp>
        <p:nvSpPr>
          <p:cNvPr id="7" name="Google Shape;283;g64724d1e24_0_0">
            <a:extLst>
              <a:ext uri="{FF2B5EF4-FFF2-40B4-BE49-F238E27FC236}">
                <a16:creationId xmlns:a16="http://schemas.microsoft.com/office/drawing/2014/main" id="{CDE802B2-3E2B-4916-82E8-CF48C652B24A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448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64724d1e24_0_52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g64724d1e24_0_52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Calibration Error Bounds </a:t>
            </a:r>
            <a:endParaRPr sz="4800"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401" name="Google Shape;401;g64724d1e24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025" y="2129325"/>
            <a:ext cx="9958301" cy="37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64724d1e24_0_52"/>
          <p:cNvSpPr txBox="1"/>
          <p:nvPr/>
        </p:nvSpPr>
        <p:spPr>
          <a:xfrm>
            <a:off x="1449475" y="1549800"/>
            <a:ext cx="4406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Hanford, WA</a:t>
            </a:r>
            <a:endParaRPr sz="16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03" name="Google Shape;403;g64724d1e24_0_52"/>
          <p:cNvSpPr txBox="1"/>
          <p:nvPr/>
        </p:nvSpPr>
        <p:spPr>
          <a:xfrm>
            <a:off x="6665000" y="1549800"/>
            <a:ext cx="4406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Livingston, LA</a:t>
            </a: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04" name="Google Shape;404;g64724d1e24_0_52"/>
          <p:cNvSpPr txBox="1"/>
          <p:nvPr/>
        </p:nvSpPr>
        <p:spPr>
          <a:xfrm>
            <a:off x="1598425" y="5950525"/>
            <a:ext cx="8947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 Math"/>
                <a:ea typeface="Cambria Math"/>
                <a:cs typeface="Cambria Math"/>
                <a:sym typeface="Cambria Math"/>
              </a:rPr>
              <a:t>Total Calibration Error and Uncertainty Budget at the time of GW170104.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FB6C9-773E-4D0F-8A78-56762F3DB607}"/>
              </a:ext>
            </a:extLst>
          </p:cNvPr>
          <p:cNvSpPr txBox="1"/>
          <p:nvPr/>
        </p:nvSpPr>
        <p:spPr>
          <a:xfrm rot="16200000">
            <a:off x="393314" y="4499818"/>
            <a:ext cx="7300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Phase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599087-3602-43DC-BAAB-0BCAD110E1DE}"/>
              </a:ext>
            </a:extLst>
          </p:cNvPr>
          <p:cNvSpPr txBox="1"/>
          <p:nvPr/>
        </p:nvSpPr>
        <p:spPr>
          <a:xfrm rot="16200000">
            <a:off x="224021" y="2973871"/>
            <a:ext cx="10737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Amplitude</a:t>
            </a:r>
          </a:p>
        </p:txBody>
      </p:sp>
      <p:sp>
        <p:nvSpPr>
          <p:cNvPr id="11" name="Google Shape;283;g64724d1e24_0_0">
            <a:extLst>
              <a:ext uri="{FF2B5EF4-FFF2-40B4-BE49-F238E27FC236}">
                <a16:creationId xmlns:a16="http://schemas.microsoft.com/office/drawing/2014/main" id="{6B826851-9B58-4AC4-9B10-BC6436DBC632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64724d1e24_0_62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64724d1e24_0_62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Calibration Error Bounds </a:t>
            </a:r>
            <a:endParaRPr sz="4800" b="1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411" name="Google Shape;411;g64724d1e24_0_62"/>
          <p:cNvSpPr txBox="1"/>
          <p:nvPr/>
        </p:nvSpPr>
        <p:spPr>
          <a:xfrm>
            <a:off x="1449475" y="1549800"/>
            <a:ext cx="4406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Hanford, WA</a:t>
            </a:r>
            <a:endParaRPr sz="160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pic>
        <p:nvPicPr>
          <p:cNvPr id="413" name="Google Shape;413;g64724d1e24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022" y="2187000"/>
            <a:ext cx="10300460" cy="3687324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64724d1e24_0_62"/>
          <p:cNvSpPr txBox="1"/>
          <p:nvPr/>
        </p:nvSpPr>
        <p:spPr>
          <a:xfrm>
            <a:off x="6665000" y="1549800"/>
            <a:ext cx="4406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US" sz="2400" dirty="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Livingston, LA</a:t>
            </a:r>
            <a:endParaRPr sz="1600" dirty="0">
              <a:solidFill>
                <a:schemeClr val="dk1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15" name="Google Shape;415;g64724d1e24_0_62"/>
          <p:cNvSpPr txBox="1"/>
          <p:nvPr/>
        </p:nvSpPr>
        <p:spPr>
          <a:xfrm>
            <a:off x="1598425" y="5950525"/>
            <a:ext cx="8947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 Math"/>
                <a:ea typeface="Cambria Math"/>
                <a:cs typeface="Cambria Math"/>
                <a:sym typeface="Cambria Math"/>
              </a:rPr>
              <a:t>Total Calibration Uncertainty Percentiles for Observing Run Two.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mbria Math"/>
                <a:ea typeface="Cambria Math"/>
                <a:cs typeface="Cambria Math"/>
                <a:sym typeface="Cambria Math"/>
              </a:rPr>
              <a:t>The percentiles are created for all of O2 data from November 30, 2016 to August 25th, 2017.</a:t>
            </a:r>
            <a:endParaRPr>
              <a:latin typeface="Cambria Math"/>
              <a:ea typeface="Cambria Math"/>
              <a:cs typeface="Cambria Math"/>
              <a:sym typeface="Cambria Math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C1E88F-2D9E-4040-910F-8F03540635AF}"/>
              </a:ext>
            </a:extLst>
          </p:cNvPr>
          <p:cNvSpPr txBox="1"/>
          <p:nvPr/>
        </p:nvSpPr>
        <p:spPr>
          <a:xfrm rot="16200000">
            <a:off x="393314" y="4499818"/>
            <a:ext cx="7300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Phase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9C6458-665C-4B3E-95B0-964BAA7DDCF6}"/>
              </a:ext>
            </a:extLst>
          </p:cNvPr>
          <p:cNvSpPr txBox="1"/>
          <p:nvPr/>
        </p:nvSpPr>
        <p:spPr>
          <a:xfrm rot="16200000">
            <a:off x="224021" y="2973871"/>
            <a:ext cx="10737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Cambria Math" panose="02040503050406030204" pitchFamily="18" charset="0"/>
                <a:ea typeface="Cambria Math" panose="02040503050406030204" pitchFamily="18" charset="0"/>
              </a:rPr>
              <a:t>Amplitude</a:t>
            </a:r>
          </a:p>
        </p:txBody>
      </p:sp>
      <p:sp>
        <p:nvSpPr>
          <p:cNvPr id="12" name="Google Shape;283;g64724d1e24_0_0">
            <a:extLst>
              <a:ext uri="{FF2B5EF4-FFF2-40B4-BE49-F238E27FC236}">
                <a16:creationId xmlns:a16="http://schemas.microsoft.com/office/drawing/2014/main" id="{5234A4E8-40B8-436B-8426-4AFD98E2D1AE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64724d1e24_0_87"/>
          <p:cNvSpPr/>
          <p:nvPr/>
        </p:nvSpPr>
        <p:spPr>
          <a:xfrm>
            <a:off x="0" y="0"/>
            <a:ext cx="12192000" cy="1492800"/>
          </a:xfrm>
          <a:prstGeom prst="rect">
            <a:avLst/>
          </a:prstGeom>
          <a:solidFill>
            <a:srgbClr val="000000">
              <a:alpha val="780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64724d1e24_0_87"/>
          <p:cNvSpPr txBox="1">
            <a:spLocks noGrp="1"/>
          </p:cNvSpPr>
          <p:nvPr>
            <p:ph type="title" idx="4294967295"/>
          </p:nvPr>
        </p:nvSpPr>
        <p:spPr>
          <a:xfrm>
            <a:off x="283825" y="229325"/>
            <a:ext cx="11576700" cy="100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Role of Phase Calibration Errors</a:t>
            </a:r>
            <a:endParaRPr sz="4800" b="1" dirty="0">
              <a:solidFill>
                <a:schemeClr val="lt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A5FC1D-E3B7-4F9D-AC63-22A12C101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7" y="1722125"/>
            <a:ext cx="11545463" cy="4500625"/>
          </a:xfrm>
          <a:prstGeom prst="rect">
            <a:avLst/>
          </a:prstGeom>
        </p:spPr>
      </p:pic>
      <p:sp>
        <p:nvSpPr>
          <p:cNvPr id="7" name="Google Shape;283;g64724d1e24_0_0">
            <a:extLst>
              <a:ext uri="{FF2B5EF4-FFF2-40B4-BE49-F238E27FC236}">
                <a16:creationId xmlns:a16="http://schemas.microsoft.com/office/drawing/2014/main" id="{218E0FEE-CD14-4297-8B41-239C200DAC87}"/>
              </a:ext>
            </a:extLst>
          </p:cNvPr>
          <p:cNvSpPr txBox="1">
            <a:spLocks/>
          </p:cNvSpPr>
          <p:nvPr/>
        </p:nvSpPr>
        <p:spPr>
          <a:xfrm>
            <a:off x="4219725" y="6483925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888888"/>
              </a:buClr>
              <a:buSzPts val="1200"/>
              <a:buFont typeface="Calibri"/>
              <a:buNone/>
            </a:pPr>
            <a:r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NASA Space Grant Symposium 2020</a:t>
            </a:r>
            <a:endParaRPr lang="en-US" sz="120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205115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750</Words>
  <Application>Microsoft Office PowerPoint</Application>
  <PresentationFormat>Widescreen</PresentationFormat>
  <Paragraphs>110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Cambria</vt:lpstr>
      <vt:lpstr>Calibri</vt:lpstr>
      <vt:lpstr>Merriweather</vt:lpstr>
      <vt:lpstr>Cambria Math</vt:lpstr>
      <vt:lpstr>Playfair Display</vt:lpstr>
      <vt:lpstr>Open Sans</vt:lpstr>
      <vt:lpstr>Economica</vt:lpstr>
      <vt:lpstr>Luxe</vt:lpstr>
      <vt:lpstr>PowerPoint Presentation</vt:lpstr>
      <vt:lpstr>PowerPoint Presentation</vt:lpstr>
      <vt:lpstr>What are Core Collapse Supernova?</vt:lpstr>
      <vt:lpstr>PowerPoint Presentation</vt:lpstr>
      <vt:lpstr>Calibration Flowchart</vt:lpstr>
      <vt:lpstr>Calibration Errors</vt:lpstr>
      <vt:lpstr>Calibration Error Bounds </vt:lpstr>
      <vt:lpstr>Calibration Error Bounds </vt:lpstr>
      <vt:lpstr>Role of Phase Calibration Errors</vt:lpstr>
      <vt:lpstr>Binary Neutron Star Merger</vt:lpstr>
      <vt:lpstr>Supernova Simulated Event</vt:lpstr>
      <vt:lpstr>Coherent Wave Burst (cWB)</vt:lpstr>
      <vt:lpstr>Coherent Wave Burst (cWB)</vt:lpstr>
      <vt:lpstr>Signal-to-Noise Ratio (SNR)</vt:lpstr>
      <vt:lpstr>Cross Correlation Coefficient</vt:lpstr>
      <vt:lpstr>Fitting Factor</vt:lpstr>
      <vt:lpstr>Spectrogram</vt:lpstr>
      <vt:lpstr>Efficiency vs. Distance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Colter Richardson</dc:creator>
  <cp:lastModifiedBy>Ratto, Brad N.</cp:lastModifiedBy>
  <cp:revision>57</cp:revision>
  <dcterms:created xsi:type="dcterms:W3CDTF">2019-09-26T21:36:07Z</dcterms:created>
  <dcterms:modified xsi:type="dcterms:W3CDTF">2020-04-03T19:44:45Z</dcterms:modified>
</cp:coreProperties>
</file>